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71" r:id="rId3"/>
    <p:sldId id="270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gacioch\Desktop\Panel%204\MA%20COVID%20Metr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gacioch\Desktop\Panel%204\MA%20COVID%20Metri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gacioch\Desktop\Panel%204\MA%20COVID%20Metric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Trailing 14-Day Avg. Daily Cases per 100K Population Data</a:t>
            </a:r>
            <a:endParaRPr lang="en-US" sz="1400">
              <a:effectLst/>
            </a:endParaRPr>
          </a:p>
          <a:p>
            <a:pPr>
              <a:defRPr/>
            </a:pPr>
            <a:r>
              <a:rPr lang="en-US" sz="1400" b="1" i="0" baseline="0">
                <a:effectLst/>
              </a:rPr>
              <a:t>(from MA DPH weekly reports)</a:t>
            </a:r>
            <a:endParaRPr lang="en-US" sz="1400">
              <a:effectLst/>
            </a:endParaRPr>
          </a:p>
          <a:p>
            <a:pPr>
              <a:defRPr/>
            </a:pPr>
            <a:endParaRPr lang="en-US" sz="1400"/>
          </a:p>
        </c:rich>
      </c:tx>
      <c:layout>
        <c:manualLayout>
          <c:xMode val="edge"/>
          <c:yMode val="edge"/>
          <c:x val="0.17335336372427132"/>
          <c:y val="4.9682540027507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746417158106287E-2"/>
          <c:y val="5.0925925925925923E-2"/>
          <c:w val="0.69176901788950018"/>
          <c:h val="0.71508939567808016"/>
        </c:manualLayout>
      </c:layout>
      <c:lineChart>
        <c:grouping val="standard"/>
        <c:varyColors val="0"/>
        <c:ser>
          <c:idx val="0"/>
          <c:order val="0"/>
          <c:tx>
            <c:strRef>
              <c:f>Sheet1!$A$11</c:f>
              <c:strCache>
                <c:ptCount val="1"/>
                <c:pt idx="0">
                  <c:v>Massachusetts</c:v>
                </c:pt>
              </c:strCache>
            </c:strRef>
          </c:tx>
          <c:spPr>
            <a:ln w="571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57150">
                <a:solidFill>
                  <a:schemeClr val="accent5"/>
                </a:solidFill>
              </a:ln>
              <a:effectLst/>
            </c:spPr>
          </c:marker>
          <c:cat>
            <c:numRef>
              <c:f>Sheet1!$B$10:$K$10</c:f>
              <c:numCache>
                <c:formatCode>m/d/yyyy</c:formatCode>
                <c:ptCount val="10"/>
                <c:pt idx="0">
                  <c:v>44055</c:v>
                </c:pt>
                <c:pt idx="1">
                  <c:v>44062</c:v>
                </c:pt>
                <c:pt idx="2">
                  <c:v>44069</c:v>
                </c:pt>
                <c:pt idx="3">
                  <c:v>44076</c:v>
                </c:pt>
                <c:pt idx="4">
                  <c:v>44083</c:v>
                </c:pt>
                <c:pt idx="5">
                  <c:v>44090</c:v>
                </c:pt>
                <c:pt idx="6">
                  <c:v>44097</c:v>
                </c:pt>
                <c:pt idx="7">
                  <c:v>44104</c:v>
                </c:pt>
                <c:pt idx="8">
                  <c:v>44111</c:v>
                </c:pt>
              </c:numCache>
            </c:numRef>
          </c:cat>
          <c:val>
            <c:numRef>
              <c:f>Sheet1!$B$11:$K$11</c:f>
              <c:numCache>
                <c:formatCode>0.0</c:formatCode>
                <c:ptCount val="10"/>
                <c:pt idx="0">
                  <c:v>4.01</c:v>
                </c:pt>
                <c:pt idx="1">
                  <c:v>3.9</c:v>
                </c:pt>
                <c:pt idx="2">
                  <c:v>4</c:v>
                </c:pt>
                <c:pt idx="3">
                  <c:v>4.2</c:v>
                </c:pt>
                <c:pt idx="4">
                  <c:v>4.5999999999999996</c:v>
                </c:pt>
                <c:pt idx="5">
                  <c:v>4.5999999999999996</c:v>
                </c:pt>
                <c:pt idx="6">
                  <c:v>4.9000000000000004</c:v>
                </c:pt>
                <c:pt idx="7">
                  <c:v>5.7</c:v>
                </c:pt>
                <c:pt idx="8">
                  <c:v>7.3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DA-4DF0-8589-706C5BF16ACE}"/>
            </c:ext>
          </c:extLst>
        </c:ser>
        <c:ser>
          <c:idx val="2"/>
          <c:order val="1"/>
          <c:tx>
            <c:strRef>
              <c:f>Sheet1!$A$12</c:f>
              <c:strCache>
                <c:ptCount val="1"/>
                <c:pt idx="0">
                  <c:v>Brookline</c:v>
                </c:pt>
              </c:strCache>
            </c:strRef>
          </c:tx>
          <c:spPr>
            <a:ln w="571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57150">
                <a:solidFill>
                  <a:schemeClr val="accent4"/>
                </a:solidFill>
              </a:ln>
              <a:effectLst/>
            </c:spPr>
          </c:marker>
          <c:val>
            <c:numRef>
              <c:f>Sheet1!$B$12:$K$12</c:f>
              <c:numCache>
                <c:formatCode>0.0</c:formatCode>
                <c:ptCount val="10"/>
                <c:pt idx="0">
                  <c:v>0.9</c:v>
                </c:pt>
                <c:pt idx="1">
                  <c:v>1</c:v>
                </c:pt>
                <c:pt idx="2">
                  <c:v>1.7</c:v>
                </c:pt>
                <c:pt idx="3">
                  <c:v>2.1</c:v>
                </c:pt>
                <c:pt idx="4">
                  <c:v>3</c:v>
                </c:pt>
                <c:pt idx="5">
                  <c:v>1.9</c:v>
                </c:pt>
                <c:pt idx="6">
                  <c:v>1.7</c:v>
                </c:pt>
                <c:pt idx="7">
                  <c:v>3</c:v>
                </c:pt>
                <c:pt idx="8">
                  <c:v>3.2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DDA-4DF0-8589-706C5BF16ACE}"/>
            </c:ext>
          </c:extLst>
        </c:ser>
        <c:ser>
          <c:idx val="1"/>
          <c:order val="2"/>
          <c:tx>
            <c:strRef>
              <c:f>Sheet1!$A$17</c:f>
              <c:strCache>
                <c:ptCount val="1"/>
                <c:pt idx="0">
                  <c:v>Boston-Brookline-Cambridge-Newton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chemeClr val="accent2"/>
                </a:solidFill>
              </a:ln>
              <a:effectLst/>
            </c:spPr>
          </c:marker>
          <c:val>
            <c:numRef>
              <c:f>Sheet1!$B$17:$K$17</c:f>
              <c:numCache>
                <c:formatCode>0.0</c:formatCode>
                <c:ptCount val="10"/>
                <c:pt idx="0">
                  <c:v>4.9449422356443824</c:v>
                </c:pt>
                <c:pt idx="1">
                  <c:v>5.2805523590333721</c:v>
                </c:pt>
                <c:pt idx="2">
                  <c:v>5.7290981126334088</c:v>
                </c:pt>
                <c:pt idx="3">
                  <c:v>5.8955391008829112</c:v>
                </c:pt>
                <c:pt idx="4">
                  <c:v>6.031469219169999</c:v>
                </c:pt>
                <c:pt idx="5">
                  <c:v>6.3385400645170069</c:v>
                </c:pt>
                <c:pt idx="6">
                  <c:v>6.4794674232690026</c:v>
                </c:pt>
                <c:pt idx="7">
                  <c:v>6.8775007072707428</c:v>
                </c:pt>
                <c:pt idx="8">
                  <c:v>7.9532219366099222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DDA-4DF0-8589-706C5BF16ACE}"/>
            </c:ext>
          </c:extLst>
        </c:ser>
        <c:ser>
          <c:idx val="3"/>
          <c:order val="3"/>
          <c:tx>
            <c:strRef>
              <c:f>Sheet1!$A$18</c:f>
              <c:strCache>
                <c:ptCount val="1"/>
                <c:pt idx="0">
                  <c:v>Panel 4 Recommended Discussion Trigger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Sheet1!$B$18:$K$18</c:f>
              <c:numCache>
                <c:formatCode>0.0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DDA-4DF0-8589-706C5BF16A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812752"/>
        <c:axId val="326340600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4"/>
                <c:order val="4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Sheet1!$A$19</c15:sqref>
                        </c15:formulaRef>
                      </c:ext>
                    </c:extLst>
                    <c:strCache>
                      <c:ptCount val="1"/>
                      <c:pt idx="0">
                        <c:v>MA DPH "Red" Level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Sheet1!$B$19:$K$19</c15:sqref>
                        </c15:formulaRef>
                      </c:ext>
                    </c:extLst>
                    <c:numCache>
                      <c:formatCode>0.0</c:formatCode>
                      <c:ptCount val="10"/>
                      <c:pt idx="0">
                        <c:v>8</c:v>
                      </c:pt>
                      <c:pt idx="1">
                        <c:v>8</c:v>
                      </c:pt>
                      <c:pt idx="2">
                        <c:v>8</c:v>
                      </c:pt>
                      <c:pt idx="3">
                        <c:v>8</c:v>
                      </c:pt>
                      <c:pt idx="4">
                        <c:v>8</c:v>
                      </c:pt>
                      <c:pt idx="5">
                        <c:v>8</c:v>
                      </c:pt>
                      <c:pt idx="6">
                        <c:v>8</c:v>
                      </c:pt>
                      <c:pt idx="7">
                        <c:v>8</c:v>
                      </c:pt>
                      <c:pt idx="8">
                        <c:v>8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4-EDDA-4DF0-8589-706C5BF16ACE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Sheet1!$A$20</c15:sqref>
                        </c15:formulaRef>
                      </c:ext>
                    </c:extLst>
                    <c:strCache>
                      <c:ptCount val="1"/>
                      <c:pt idx="0">
                        <c:v>MA DPH "Yellow" Level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Sheet1!$B$20:$K$20</c15:sqref>
                        </c15:formulaRef>
                      </c:ext>
                    </c:extLst>
                    <c:numCache>
                      <c:formatCode>0.0</c:formatCode>
                      <c:ptCount val="10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</c:numCache>
                  </c:numRef>
                </c: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5-EDDA-4DF0-8589-706C5BF16ACE}"/>
                  </c:ext>
                </c:extLst>
              </c15:ser>
            </c15:filteredLineSeries>
          </c:ext>
        </c:extLst>
      </c:lineChart>
      <c:dateAx>
        <c:axId val="32581275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40600"/>
        <c:crosses val="autoZero"/>
        <c:auto val="1"/>
        <c:lblOffset val="100"/>
        <c:baseTimeUnit val="days"/>
      </c:dateAx>
      <c:valAx>
        <c:axId val="326340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1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529688723120141"/>
          <c:y val="0.1602010601837435"/>
          <c:w val="0.19470311276879865"/>
          <c:h val="0.697515123132363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Trailing 14-Day Testing Data</a:t>
            </a:r>
          </a:p>
          <a:p>
            <a:pPr>
              <a:defRPr b="1"/>
            </a:pPr>
            <a:r>
              <a:rPr lang="en-US" b="1"/>
              <a:t>(from</a:t>
            </a:r>
            <a:r>
              <a:rPr lang="en-US" b="1" baseline="0"/>
              <a:t> MA DPH weekly reports)</a:t>
            </a:r>
            <a:endParaRPr lang="en-US" b="1"/>
          </a:p>
        </c:rich>
      </c:tx>
      <c:layout>
        <c:manualLayout>
          <c:xMode val="edge"/>
          <c:yMode val="edge"/>
          <c:x val="6.3298429319371727E-2"/>
          <c:y val="2.53365003958828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829451292410436E-2"/>
          <c:y val="3.4837688044338878E-2"/>
          <c:w val="0.83746052999720211"/>
          <c:h val="0.7680024026489779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Sheet2!$A$12</c:f>
              <c:strCache>
                <c:ptCount val="1"/>
                <c:pt idx="0">
                  <c:v>Brookline - Positive Tests (right Y axis)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numRef>
              <c:f>Sheet2!$B$19:$K$19</c:f>
              <c:numCache>
                <c:formatCode>m/d/yyyy</c:formatCode>
                <c:ptCount val="10"/>
                <c:pt idx="0">
                  <c:v>44055</c:v>
                </c:pt>
                <c:pt idx="1">
                  <c:v>44062</c:v>
                </c:pt>
                <c:pt idx="2">
                  <c:v>44069</c:v>
                </c:pt>
                <c:pt idx="3">
                  <c:v>44076</c:v>
                </c:pt>
                <c:pt idx="4">
                  <c:v>44083</c:v>
                </c:pt>
                <c:pt idx="5">
                  <c:v>44090</c:v>
                </c:pt>
                <c:pt idx="6">
                  <c:v>44097</c:v>
                </c:pt>
                <c:pt idx="7">
                  <c:v>44104</c:v>
                </c:pt>
                <c:pt idx="8">
                  <c:v>44111</c:v>
                </c:pt>
              </c:numCache>
            </c:numRef>
          </c:cat>
          <c:val>
            <c:numRef>
              <c:f>Sheet2!$B$12:$K$12</c:f>
              <c:numCache>
                <c:formatCode>General</c:formatCode>
                <c:ptCount val="10"/>
                <c:pt idx="0">
                  <c:v>11</c:v>
                </c:pt>
                <c:pt idx="1">
                  <c:v>12</c:v>
                </c:pt>
                <c:pt idx="2">
                  <c:v>16</c:v>
                </c:pt>
                <c:pt idx="3">
                  <c:v>22</c:v>
                </c:pt>
                <c:pt idx="4">
                  <c:v>34</c:v>
                </c:pt>
                <c:pt idx="5">
                  <c:v>21</c:v>
                </c:pt>
                <c:pt idx="6">
                  <c:v>15</c:v>
                </c:pt>
                <c:pt idx="7">
                  <c:v>28</c:v>
                </c:pt>
                <c:pt idx="8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B3-46B8-A1A5-1FBB341B6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325810200"/>
        <c:axId val="326394656"/>
      </c:barChart>
      <c:lineChart>
        <c:grouping val="standard"/>
        <c:varyColors val="0"/>
        <c:ser>
          <c:idx val="5"/>
          <c:order val="1"/>
          <c:tx>
            <c:strRef>
              <c:f>Sheet2!$A$21</c:f>
              <c:strCache>
                <c:ptCount val="1"/>
                <c:pt idx="0">
                  <c:v>Brookline - % of Tests Positive (right Y axis)</c:v>
                </c:pt>
              </c:strCache>
            </c:strRef>
          </c:tx>
          <c:spPr>
            <a:ln w="76200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x"/>
            <c:size val="5"/>
            <c:spPr>
              <a:solidFill>
                <a:schemeClr val="accent4"/>
              </a:solidFill>
              <a:ln w="76200">
                <a:solidFill>
                  <a:schemeClr val="accent4"/>
                </a:solidFill>
                <a:prstDash val="sysDot"/>
              </a:ln>
              <a:effectLst/>
            </c:spPr>
          </c:marker>
          <c:cat>
            <c:numRef>
              <c:f>Sheet2!$B$19:$K$19</c:f>
              <c:numCache>
                <c:formatCode>m/d/yyyy</c:formatCode>
                <c:ptCount val="10"/>
                <c:pt idx="0">
                  <c:v>44055</c:v>
                </c:pt>
                <c:pt idx="1">
                  <c:v>44062</c:v>
                </c:pt>
                <c:pt idx="2">
                  <c:v>44069</c:v>
                </c:pt>
                <c:pt idx="3">
                  <c:v>44076</c:v>
                </c:pt>
                <c:pt idx="4">
                  <c:v>44083</c:v>
                </c:pt>
                <c:pt idx="5">
                  <c:v>44090</c:v>
                </c:pt>
                <c:pt idx="6">
                  <c:v>44097</c:v>
                </c:pt>
                <c:pt idx="7">
                  <c:v>44104</c:v>
                </c:pt>
                <c:pt idx="8">
                  <c:v>44111</c:v>
                </c:pt>
              </c:numCache>
            </c:numRef>
          </c:cat>
          <c:val>
            <c:numRef>
              <c:f>Sheet2!$B$21:$K$21</c:f>
              <c:numCache>
                <c:formatCode>0.00%</c:formatCode>
                <c:ptCount val="10"/>
                <c:pt idx="0">
                  <c:v>4.6335299073294017E-3</c:v>
                </c:pt>
                <c:pt idx="1">
                  <c:v>4.2179261862917402E-3</c:v>
                </c:pt>
                <c:pt idx="2">
                  <c:v>4.7281323877068557E-3</c:v>
                </c:pt>
                <c:pt idx="3">
                  <c:v>6.0506050605060504E-3</c:v>
                </c:pt>
                <c:pt idx="4">
                  <c:v>8.6382113821138213E-3</c:v>
                </c:pt>
                <c:pt idx="5">
                  <c:v>5.0143266475644703E-3</c:v>
                </c:pt>
                <c:pt idx="6">
                  <c:v>2.0202020202020202E-3</c:v>
                </c:pt>
                <c:pt idx="7">
                  <c:v>2.8922631959508315E-3</c:v>
                </c:pt>
                <c:pt idx="8">
                  <c:v>3.2755705832628909E-3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7B3-46B8-A1A5-1FBB341B6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6395424"/>
        <c:axId val="326395040"/>
      </c:lineChart>
      <c:catAx>
        <c:axId val="32581020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94656"/>
        <c:crosses val="autoZero"/>
        <c:auto val="0"/>
        <c:lblAlgn val="ctr"/>
        <c:lblOffset val="100"/>
        <c:noMultiLvlLbl val="1"/>
      </c:catAx>
      <c:valAx>
        <c:axId val="32639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10200"/>
        <c:crosses val="autoZero"/>
        <c:crossBetween val="between"/>
      </c:valAx>
      <c:valAx>
        <c:axId val="326395040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95424"/>
        <c:crosses val="max"/>
        <c:crossBetween val="between"/>
      </c:valAx>
      <c:catAx>
        <c:axId val="32639542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26395040"/>
        <c:crosses val="autoZero"/>
        <c:auto val="0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6653265740259625"/>
          <c:y val="2.5339670197093828E-3"/>
          <c:w val="0.44168787277224869"/>
          <c:h val="0.15592368311665858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Trailing 14-Day Testing Data</a:t>
            </a:r>
          </a:p>
          <a:p>
            <a:pPr>
              <a:defRPr b="1"/>
            </a:pPr>
            <a:r>
              <a:rPr lang="en-US" b="1"/>
              <a:t>(from</a:t>
            </a:r>
            <a:r>
              <a:rPr lang="en-US" b="1" baseline="0"/>
              <a:t> MA DPH weekly reports)</a:t>
            </a:r>
            <a:endParaRPr lang="en-US" b="1"/>
          </a:p>
        </c:rich>
      </c:tx>
      <c:layout>
        <c:manualLayout>
          <c:xMode val="edge"/>
          <c:yMode val="edge"/>
          <c:x val="0.26885682483406848"/>
          <c:y val="2.21694378463974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829451292410436E-2"/>
          <c:y val="3.4837688044338878E-2"/>
          <c:w val="0.64566651214341542"/>
          <c:h val="0.81483432148178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Sheet2!$A$11</c:f>
              <c:strCache>
                <c:ptCount val="1"/>
                <c:pt idx="0">
                  <c:v>Massachusetts - Positive Tests (left Y axis)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numRef>
              <c:f>Sheet2!$B$10:$K$10</c:f>
              <c:numCache>
                <c:formatCode>m/d/yyyy</c:formatCode>
                <c:ptCount val="10"/>
                <c:pt idx="0">
                  <c:v>44055</c:v>
                </c:pt>
                <c:pt idx="1">
                  <c:v>44062</c:v>
                </c:pt>
                <c:pt idx="2">
                  <c:v>44069</c:v>
                </c:pt>
                <c:pt idx="3">
                  <c:v>44076</c:v>
                </c:pt>
                <c:pt idx="4">
                  <c:v>44083</c:v>
                </c:pt>
                <c:pt idx="5">
                  <c:v>44090</c:v>
                </c:pt>
                <c:pt idx="6">
                  <c:v>44097</c:v>
                </c:pt>
                <c:pt idx="7">
                  <c:v>44104</c:v>
                </c:pt>
                <c:pt idx="8">
                  <c:v>44111</c:v>
                </c:pt>
              </c:numCache>
            </c:numRef>
          </c:cat>
          <c:val>
            <c:numRef>
              <c:f>Sheet2!$B$11:$K$11</c:f>
              <c:numCache>
                <c:formatCode>General</c:formatCode>
                <c:ptCount val="10"/>
                <c:pt idx="0">
                  <c:v>4794</c:v>
                </c:pt>
                <c:pt idx="1">
                  <c:v>4678</c:v>
                </c:pt>
                <c:pt idx="2">
                  <c:v>4729</c:v>
                </c:pt>
                <c:pt idx="3">
                  <c:v>5037</c:v>
                </c:pt>
                <c:pt idx="4">
                  <c:v>5508</c:v>
                </c:pt>
                <c:pt idx="5">
                  <c:v>5514</c:v>
                </c:pt>
                <c:pt idx="6">
                  <c:v>5950</c:v>
                </c:pt>
                <c:pt idx="7">
                  <c:v>6788</c:v>
                </c:pt>
                <c:pt idx="8">
                  <c:v>8471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2E-45D3-ACC9-62F6EF06EE4C}"/>
            </c:ext>
          </c:extLst>
        </c:ser>
        <c:ser>
          <c:idx val="1"/>
          <c:order val="1"/>
          <c:tx>
            <c:strRef>
              <c:f>Sheet2!$A$17</c:f>
              <c:strCache>
                <c:ptCount val="1"/>
                <c:pt idx="0">
                  <c:v>Boston-Brookline-Cambridge-Newton - Positive Tests (left Y axis)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val>
            <c:numRef>
              <c:f>Sheet2!$B$17:$K$17</c:f>
              <c:numCache>
                <c:formatCode>General</c:formatCode>
                <c:ptCount val="10"/>
                <c:pt idx="0">
                  <c:v>790</c:v>
                </c:pt>
                <c:pt idx="1">
                  <c:v>854</c:v>
                </c:pt>
                <c:pt idx="2">
                  <c:v>922</c:v>
                </c:pt>
                <c:pt idx="3">
                  <c:v>974</c:v>
                </c:pt>
                <c:pt idx="4">
                  <c:v>986</c:v>
                </c:pt>
                <c:pt idx="5">
                  <c:v>1011</c:v>
                </c:pt>
                <c:pt idx="6">
                  <c:v>1041</c:v>
                </c:pt>
                <c:pt idx="7">
                  <c:v>1117</c:v>
                </c:pt>
                <c:pt idx="8">
                  <c:v>1284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2E-45D3-ACC9-62F6EF06E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326495192"/>
        <c:axId val="326495576"/>
      </c:barChart>
      <c:lineChart>
        <c:grouping val="standard"/>
        <c:varyColors val="0"/>
        <c:ser>
          <c:idx val="2"/>
          <c:order val="2"/>
          <c:tx>
            <c:strRef>
              <c:f>Sheet2!$A$20</c:f>
              <c:strCache>
                <c:ptCount val="1"/>
                <c:pt idx="0">
                  <c:v>Massachusetts - % of Tests Positive (right Y axis)</c:v>
                </c:pt>
              </c:strCache>
            </c:strRef>
          </c:tx>
          <c:spPr>
            <a:ln w="76200" cap="rnd">
              <a:solidFill>
                <a:schemeClr val="accent5"/>
              </a:solidFill>
              <a:prstDash val="sysDot"/>
              <a:round/>
            </a:ln>
            <a:effectLst/>
          </c:spPr>
          <c:marker>
            <c:symbol val="square"/>
            <c:size val="5"/>
            <c:spPr>
              <a:solidFill>
                <a:schemeClr val="accent5"/>
              </a:solidFill>
              <a:ln w="76200">
                <a:solidFill>
                  <a:schemeClr val="accent5"/>
                </a:solidFill>
              </a:ln>
              <a:effectLst/>
            </c:spPr>
          </c:marker>
          <c:val>
            <c:numRef>
              <c:f>Sheet2!$B$20:$K$20</c:f>
              <c:numCache>
                <c:formatCode>0.00%</c:formatCode>
                <c:ptCount val="10"/>
                <c:pt idx="0">
                  <c:v>1.7468680994337436E-2</c:v>
                </c:pt>
                <c:pt idx="1">
                  <c:v>1.5013077873521718E-2</c:v>
                </c:pt>
                <c:pt idx="2">
                  <c:v>1.2735988796423474E-2</c:v>
                </c:pt>
                <c:pt idx="3">
                  <c:v>1.0699674145321841E-2</c:v>
                </c:pt>
                <c:pt idx="4">
                  <c:v>9.7021537442598237E-3</c:v>
                </c:pt>
                <c:pt idx="5">
                  <c:v>9.0071547584043912E-3</c:v>
                </c:pt>
                <c:pt idx="6">
                  <c:v>8.5740059196666076E-3</c:v>
                </c:pt>
                <c:pt idx="7">
                  <c:v>8.6767563145515904E-3</c:v>
                </c:pt>
                <c:pt idx="8">
                  <c:v>1.0357214470511711E-2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F2E-45D3-ACC9-62F6EF06EE4C}"/>
            </c:ext>
          </c:extLst>
        </c:ser>
        <c:ser>
          <c:idx val="3"/>
          <c:order val="3"/>
          <c:tx>
            <c:strRef>
              <c:f>Sheet2!$A$26</c:f>
              <c:strCache>
                <c:ptCount val="1"/>
                <c:pt idx="0">
                  <c:v>Boston-Brookline-Cambridge-Newton - % of Tests Positive (right Y axis)</c:v>
                </c:pt>
              </c:strCache>
            </c:strRef>
          </c:tx>
          <c:spPr>
            <a:ln w="7620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x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val>
            <c:numRef>
              <c:f>Sheet2!$B$26:$K$26</c:f>
              <c:numCache>
                <c:formatCode>0.00%</c:formatCode>
                <c:ptCount val="10"/>
                <c:pt idx="0">
                  <c:v>1.8450184501845018E-2</c:v>
                </c:pt>
                <c:pt idx="1">
                  <c:v>1.6769430153556142E-2</c:v>
                </c:pt>
                <c:pt idx="2">
                  <c:v>1.3726570292843425E-2</c:v>
                </c:pt>
                <c:pt idx="3">
                  <c:v>1.016171100678143E-2</c:v>
                </c:pt>
                <c:pt idx="4">
                  <c:v>7.2711719418306247E-3</c:v>
                </c:pt>
                <c:pt idx="5">
                  <c:v>6.2725292997226683E-3</c:v>
                </c:pt>
                <c:pt idx="6">
                  <c:v>4.9910104279036315E-3</c:v>
                </c:pt>
                <c:pt idx="7">
                  <c:v>4.4671423086767338E-3</c:v>
                </c:pt>
                <c:pt idx="8">
                  <c:v>5.13842533675895E-3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2E-45D3-ACC9-62F6EF06E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6496344"/>
        <c:axId val="326495960"/>
      </c:lineChart>
      <c:catAx>
        <c:axId val="32649519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495576"/>
        <c:crosses val="autoZero"/>
        <c:auto val="0"/>
        <c:lblAlgn val="ctr"/>
        <c:lblOffset val="100"/>
        <c:noMultiLvlLbl val="1"/>
      </c:catAx>
      <c:valAx>
        <c:axId val="326495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495192"/>
        <c:crosses val="autoZero"/>
        <c:crossBetween val="between"/>
      </c:valAx>
      <c:valAx>
        <c:axId val="326495960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496344"/>
        <c:crosses val="max"/>
        <c:crossBetween val="between"/>
      </c:valAx>
      <c:catAx>
        <c:axId val="326496344"/>
        <c:scaling>
          <c:orientation val="minMax"/>
        </c:scaling>
        <c:delete val="1"/>
        <c:axPos val="b"/>
        <c:majorTickMark val="out"/>
        <c:minorTickMark val="none"/>
        <c:tickLblPos val="nextTo"/>
        <c:crossAx val="326495960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053705167413158"/>
          <c:y val="3.8648010746640135E-2"/>
          <c:w val="0.18899171911007948"/>
          <c:h val="0.960958580905915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38794-0156-DD40-859F-2055E122DB2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ACF75-27DE-B340-B206-129AFF220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52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8B474D-A05D-7F41-B7BD-FD626EFC153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7A9588E-E331-EF4E-B71E-F22339E0B1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9144000" cy="877824"/>
          </a:xfrm>
        </p:spPr>
        <p:txBody>
          <a:bodyPr>
            <a:normAutofit fontScale="90000"/>
          </a:bodyPr>
          <a:lstStyle/>
          <a:p>
            <a:r>
              <a:rPr lang="en-US" dirty="0"/>
              <a:t>A</a:t>
            </a:r>
            <a:r>
              <a:rPr lang="en-US" dirty="0" smtClean="0"/>
              <a:t>dvisory Panel 4: </a:t>
            </a:r>
            <a:br>
              <a:rPr lang="en-US" dirty="0" smtClean="0"/>
            </a:br>
            <a:r>
              <a:rPr lang="en-US" dirty="0" smtClean="0"/>
              <a:t>Public Health, Safety, &amp; Logistics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00676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Metrics Review</a:t>
            </a:r>
          </a:p>
          <a:p>
            <a:pPr algn="ctr"/>
            <a:r>
              <a:rPr lang="en-US" sz="2400" dirty="0" smtClean="0"/>
              <a:t>October 9, 2020</a:t>
            </a:r>
            <a:endParaRPr lang="en-US" sz="2400" dirty="0"/>
          </a:p>
        </p:txBody>
      </p:sp>
      <p:pic>
        <p:nvPicPr>
          <p:cNvPr id="5" name="Picture 4" descr="Screen Shot 2020-08-22 at 10.01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6474" y="470846"/>
            <a:ext cx="4174367" cy="1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4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7496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Community Benchmarks - Status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6425" y="4174067"/>
            <a:ext cx="296245" cy="124495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Scale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296424" y="2929112"/>
            <a:ext cx="296245" cy="124495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DPH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6424" y="1321897"/>
            <a:ext cx="296246" cy="1607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5046133"/>
            <a:ext cx="296245" cy="37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179" y="2658534"/>
            <a:ext cx="296246" cy="23857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Scale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9" y="1321896"/>
            <a:ext cx="296066" cy="13347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HGHI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9534" y="6273377"/>
            <a:ext cx="8424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Sources: https</a:t>
            </a:r>
            <a:r>
              <a:rPr lang="en-US" sz="1200" dirty="0"/>
              <a:t>://www.mass.gov/info-details/covid-19-response-reporting#covid-19-weekly-public-health-report- ; https://globalepidemics.org/key-metrics-for-covid-suppression/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051988"/>
              </p:ext>
            </p:extLst>
          </p:nvPr>
        </p:nvGraphicFramePr>
        <p:xfrm>
          <a:off x="592670" y="1321897"/>
          <a:ext cx="8551330" cy="5353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21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7496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Community Benchmarks - Status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9534" y="6305266"/>
            <a:ext cx="8424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Sources: https</a:t>
            </a:r>
            <a:r>
              <a:rPr lang="en-US" sz="1200" dirty="0"/>
              <a:t>://</a:t>
            </a:r>
            <a:r>
              <a:rPr lang="en-US" sz="1200" dirty="0" smtClean="0"/>
              <a:t>www.mass.gov/info-details/covid-19-response-reporting#covid-19-weekly-public-health-report-</a:t>
            </a:r>
            <a:endParaRPr lang="en-US" sz="1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3387373"/>
              </p:ext>
            </p:extLst>
          </p:nvPr>
        </p:nvGraphicFramePr>
        <p:xfrm>
          <a:off x="0" y="1423987"/>
          <a:ext cx="9006840" cy="4881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69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7496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Community Benchmarks - Status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9534" y="6305266"/>
            <a:ext cx="8424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Sources: https</a:t>
            </a:r>
            <a:r>
              <a:rPr lang="en-US" sz="1200" dirty="0"/>
              <a:t>://</a:t>
            </a:r>
            <a:r>
              <a:rPr lang="en-US" sz="1200" dirty="0" smtClean="0"/>
              <a:t>www.mass.gov/info-details/covid-19-response-reporting#covid-19-weekly-public-health-report-</a:t>
            </a:r>
            <a:endParaRPr lang="en-US" sz="1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337509"/>
              </p:ext>
            </p:extLst>
          </p:nvPr>
        </p:nvGraphicFramePr>
        <p:xfrm>
          <a:off x="148590" y="1469707"/>
          <a:ext cx="8995410" cy="4702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995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4972</TotalTime>
  <Words>86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2</vt:lpstr>
      <vt:lpstr>Perception</vt:lpstr>
      <vt:lpstr>Advisory Panel 4:  Public Health, Safety, &amp; Logistics</vt:lpstr>
      <vt:lpstr>Community Benchmarks - Status</vt:lpstr>
      <vt:lpstr>Community Benchmarks - Status</vt:lpstr>
      <vt:lpstr>Community Benchmarks - Status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Advisory Panel 4:  Public Health, Safety, &amp; Logistics</dc:title>
  <dc:creator>Ben Sommers</dc:creator>
  <cp:lastModifiedBy>Betsy Fitzpatrick</cp:lastModifiedBy>
  <cp:revision>62</cp:revision>
  <dcterms:created xsi:type="dcterms:W3CDTF">2020-08-23T01:56:26Z</dcterms:created>
  <dcterms:modified xsi:type="dcterms:W3CDTF">2020-10-12T20:34:05Z</dcterms:modified>
</cp:coreProperties>
</file>